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5"/>
  </p:notesMasterIdLst>
  <p:sldIdLst>
    <p:sldId id="256" r:id="rId2"/>
    <p:sldId id="568" r:id="rId3"/>
    <p:sldId id="551" r:id="rId4"/>
    <p:sldId id="590" r:id="rId5"/>
    <p:sldId id="569" r:id="rId6"/>
    <p:sldId id="552" r:id="rId7"/>
    <p:sldId id="570" r:id="rId8"/>
    <p:sldId id="553" r:id="rId9"/>
    <p:sldId id="571" r:id="rId10"/>
    <p:sldId id="572" r:id="rId11"/>
    <p:sldId id="573" r:id="rId12"/>
    <p:sldId id="574" r:id="rId13"/>
    <p:sldId id="575" r:id="rId14"/>
    <p:sldId id="547" r:id="rId15"/>
    <p:sldId id="577" r:id="rId16"/>
    <p:sldId id="578" r:id="rId17"/>
    <p:sldId id="579" r:id="rId18"/>
    <p:sldId id="580" r:id="rId19"/>
    <p:sldId id="581" r:id="rId20"/>
    <p:sldId id="584" r:id="rId21"/>
    <p:sldId id="582" r:id="rId22"/>
    <p:sldId id="583" r:id="rId23"/>
    <p:sldId id="586" r:id="rId24"/>
  </p:sldIdLst>
  <p:sldSz cx="12192000" cy="6858000"/>
  <p:notesSz cx="6858000" cy="9144000"/>
  <p:embeddedFontLst>
    <p:embeddedFont>
      <p:font typeface="Noto Sans KR" panose="020B0500000000000000" pitchFamily="34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메이플스토리" panose="02000300000000000000" pitchFamily="2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0" autoAdjust="0"/>
    <p:restoredTop sz="83413" autoAdjust="0"/>
  </p:normalViewPr>
  <p:slideViewPr>
    <p:cSldViewPr snapToGrid="0">
      <p:cViewPr varScale="1">
        <p:scale>
          <a:sx n="68" d="100"/>
          <a:sy n="68" d="100"/>
        </p:scale>
        <p:origin x="324" y="78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33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15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실습</a:t>
            </a:r>
            <a:r>
              <a:rPr lang="en-US" altLang="ko-KR" b="1" dirty="0"/>
              <a:t>32. SQL – DDL</a:t>
            </a:r>
          </a:p>
          <a:p>
            <a:r>
              <a:rPr lang="ko-KR" altLang="en-US" b="1" dirty="0"/>
              <a:t>실습</a:t>
            </a:r>
            <a:r>
              <a:rPr lang="en-US" altLang="ko-KR" b="1" dirty="0"/>
              <a:t>33. SQL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DDL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4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당근마켓</a:t>
            </a:r>
            <a:r>
              <a:rPr lang="en-US" altLang="ko-KR" dirty="0"/>
              <a:t>, </a:t>
            </a:r>
            <a:r>
              <a:rPr lang="ko-KR" altLang="en-US" dirty="0"/>
              <a:t>블로그 포스트 예시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글 생성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나의 글</a:t>
            </a:r>
            <a:r>
              <a:rPr lang="en-US" altLang="ko-KR" dirty="0"/>
              <a:t>, </a:t>
            </a:r>
            <a:r>
              <a:rPr lang="ko-KR" altLang="en-US" dirty="0"/>
              <a:t>다른 글 보기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글 수정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글 삭제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614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36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는 글자수에 제한이 없지만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_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글자를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예를 들어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___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"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로 시작하는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글자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 조건을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34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실습</a:t>
            </a:r>
            <a:r>
              <a:rPr lang="en-US" altLang="ko-KR" b="1" dirty="0"/>
              <a:t>34. CREATE </a:t>
            </a:r>
            <a:r>
              <a:rPr lang="ko-KR" altLang="en-US" b="1" dirty="0"/>
              <a:t>문</a:t>
            </a:r>
            <a:endParaRPr lang="en-US" altLang="ko-KR" b="1" dirty="0"/>
          </a:p>
          <a:p>
            <a:r>
              <a:rPr lang="ko-KR" altLang="en-US" b="1" dirty="0"/>
              <a:t>실습</a:t>
            </a:r>
            <a:r>
              <a:rPr lang="en-US" altLang="ko-KR" b="1" dirty="0"/>
              <a:t>35. INSERT </a:t>
            </a:r>
            <a:r>
              <a:rPr lang="ko-KR" altLang="en-US" b="1" dirty="0"/>
              <a:t>문</a:t>
            </a:r>
            <a:endParaRPr lang="en-US" altLang="ko-KR" b="1" dirty="0"/>
          </a:p>
          <a:p>
            <a:r>
              <a:rPr lang="ko-KR" altLang="en-US" b="1" dirty="0"/>
              <a:t>실습</a:t>
            </a:r>
            <a:r>
              <a:rPr lang="en-US" altLang="ko-KR" b="1" dirty="0"/>
              <a:t>36. SELECT </a:t>
            </a:r>
            <a:r>
              <a:rPr lang="ko-KR" altLang="en-US" b="1" dirty="0"/>
              <a:t>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510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043A6-A237-FAC7-600A-9061B568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52" y="6466897"/>
            <a:ext cx="2743200" cy="365125"/>
          </a:xfrm>
          <a:prstGeom prst="rect">
            <a:avLst/>
          </a:prstGeom>
        </p:spPr>
        <p:txBody>
          <a:bodyPr/>
          <a:lstStyle/>
          <a:p>
            <a:fld id="{3641FAC9-C7B1-4C67-BA4A-2CA5EF629376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0122D-3523-6CED-C5D8-F3D528C1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AC04C-B8A7-FFB2-46A6-4A00B520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148" y="6474198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9" name="그림 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5B1294A-8C63-B3F3-472F-B3D411381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82" y="140110"/>
            <a:ext cx="1560570" cy="3116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2D3617-DE33-863E-9503-BAEA71C674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20" y="126744"/>
            <a:ext cx="1310359" cy="410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6E5B60-A09A-5D67-334C-19B77AE13377}"/>
              </a:ext>
            </a:extLst>
          </p:cNvPr>
          <p:cNvSpPr txBox="1"/>
          <p:nvPr userDrawn="1"/>
        </p:nvSpPr>
        <p:spPr>
          <a:xfrm>
            <a:off x="10143012" y="104713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X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70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DC3B4-86CF-2498-CC6E-A256E4AA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E0FE57-EEBD-DC2E-5AAA-A425A6D59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A4B4C-46E0-9C94-5EAC-7237CB6A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88AADCE8-D4E5-45EA-B588-F8042EC1CF35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6647A-6FF5-9F90-2812-CADD4840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AE80C-7F7A-130E-8BD8-5BA97658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25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244-4A84-09D3-50FB-F934F9F47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3D64C9-D76D-C43E-C82B-A315CE73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D0D7C-1A4D-433C-79F6-2C0633D1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1FE943E3-151D-44F2-99DE-2712881CAE1B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F9A77-28DF-C409-13B2-D20C80BB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6F88-F4F1-E00D-DC2A-8DBEA270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5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D0C3-D33B-7107-AB80-D9F33099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9E387F8A-5546-492F-8DED-673FD4531098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0A12ECB-86DA-8DDF-F6C0-97F1AEB29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1411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601C5-2723-67A2-7D21-9F39D14C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1E75F-8FF2-A69A-E094-650EAEFD0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1FDEF-673D-E199-7B54-FFD44BA2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81890528-8085-4FF5-9E6D-F36A3431F087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E7B47C-D16B-1F66-3165-B941B9C6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13A5C-BE81-C46F-5191-E33C5F06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7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9A2ED-4026-CEC5-0F77-74287163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CA756-D15D-464E-966E-2DF9AA979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C8A21-839F-87B3-9ABB-E0DA07E88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68EA5-E313-8CB5-4A12-914620F4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9EF66E0F-BF44-4DCF-90CF-04CA027A9A48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797BB-0DAF-A25A-8AC2-46D61F5D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8752A1-1625-10E7-A4F0-2E13719E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B7078DB8-0ACF-4370-9932-0EE4D9EFD5D1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90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C7E93780-6F89-4E73-92A8-F636E5021C6A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5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AD527140-4CD4-4EDF-ABBF-ECBD8FDA5C13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94360-95AE-5B28-BF6B-21268060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97E12-A7FB-C81A-18C2-34781A06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39CAA1-90A7-601C-BD90-A0DC6A39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85FF0-6BE8-F11D-CDAC-7E7B63F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03873279-61F7-4F0C-BAA4-2CCE2DF4739B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A67A35-AF67-BDC9-86E1-D6EE283B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C23707-35CC-08DC-8C13-06293DE5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2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7A00-094E-C3F9-1A07-8FD90B7C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E9F136-9A64-0D06-F721-734E1E224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C3BE40-4202-4B4A-C8A7-24945AC6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21BA2-CA17-A4B0-BBDD-B3995CC8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0F2C7A0F-7413-4632-B78F-B9F2542C2DEA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E2437-D7E8-6CA8-856B-7C81E4CF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00DA3E-B239-6A01-347D-5321CBE9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4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7801D9B7-0B51-B2BF-537A-9AEAB788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EC4FD070-CE21-8773-080A-B089B9D23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EE714A74-1E41-A402-2A4E-7BFBD045A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EEB5A426-EB3D-25A8-4503-CA51289BC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88F09A-08DA-4717-1ECF-963C73966748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F9A130"/>
          </a:solidFill>
          <a:ln>
            <a:solidFill>
              <a:srgbClr val="F99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날짜 개체 틀 3">
            <a:extLst>
              <a:ext uri="{FF2B5EF4-FFF2-40B4-BE49-F238E27FC236}">
                <a16:creationId xmlns:a16="http://schemas.microsoft.com/office/drawing/2014/main" id="{AEE6AAD1-B4A2-AD6E-884E-271DB879A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51927-8653-4E39-9165-E884EF4A5BFA}" type="datetime6">
              <a:rPr lang="ko-KR" altLang="en-US" smtClean="0"/>
              <a:t>2022년 11월</a:t>
            </a:fld>
            <a:endParaRPr lang="ko-KR" altLang="en-US" dirty="0"/>
          </a:p>
        </p:txBody>
      </p:sp>
      <p:pic>
        <p:nvPicPr>
          <p:cNvPr id="1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58669A5-C3EC-06DD-A72A-9E2746C14AA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82" y="140110"/>
            <a:ext cx="1560570" cy="3116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8DD7B7-EEC3-E7DD-7A59-9E9BB41D24A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20" y="126744"/>
            <a:ext cx="1310359" cy="4105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A7FFD8-7D4F-46EF-2F15-C7340A01C4B7}"/>
              </a:ext>
            </a:extLst>
          </p:cNvPr>
          <p:cNvSpPr txBox="1"/>
          <p:nvPr userDrawn="1"/>
        </p:nvSpPr>
        <p:spPr>
          <a:xfrm>
            <a:off x="10143012" y="104713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29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26026682-DE15-5F01-6FA7-8F46F9ABC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4284" y="5827777"/>
            <a:ext cx="2576052" cy="36512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WITH </a:t>
            </a:r>
            <a:r>
              <a:rPr lang="ko-KR" altLang="en-US" dirty="0"/>
              <a:t>팀 </a:t>
            </a:r>
            <a:r>
              <a:rPr lang="ko-KR" altLang="en-US" dirty="0" err="1"/>
              <a:t>뤼쳐드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1672A-A989-41C5-B619-C5D5A65F2BF2}" type="datetime6">
              <a:rPr lang="ko-KR" altLang="en-US" smtClean="0"/>
              <a:t>2022년 11월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5CE7F51-A9C8-5DAE-7A8F-C53E1F7B1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8086" y="5525269"/>
            <a:ext cx="667633" cy="667633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115EBBD-A3A3-64D4-8107-40D206644F7B}"/>
              </a:ext>
            </a:extLst>
          </p:cNvPr>
          <p:cNvSpPr txBox="1">
            <a:spLocks/>
          </p:cNvSpPr>
          <p:nvPr/>
        </p:nvSpPr>
        <p:spPr>
          <a:xfrm>
            <a:off x="0" y="2008546"/>
            <a:ext cx="12192000" cy="2400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데이터베이스</a:t>
            </a:r>
            <a:r>
              <a:rPr kumimoji="0" lang="en-US" altLang="ko-KR" sz="1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2</a:t>
            </a:r>
            <a:endParaRPr kumimoji="0" lang="ko-KR" altLang="en-US" sz="1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D6B5D1C-E40B-6995-AFD1-09207EE8338D}"/>
              </a:ext>
            </a:extLst>
          </p:cNvPr>
          <p:cNvSpPr txBox="1">
            <a:spLocks/>
          </p:cNvSpPr>
          <p:nvPr/>
        </p:nvSpPr>
        <p:spPr>
          <a:xfrm>
            <a:off x="4299589" y="2164355"/>
            <a:ext cx="4676460" cy="458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002060"/>
                </a:solidFill>
              </a:rPr>
              <a:t>KDT </a:t>
            </a:r>
            <a:r>
              <a:rPr lang="ko-KR" altLang="en-US" sz="2000" dirty="0" err="1">
                <a:solidFill>
                  <a:srgbClr val="002060"/>
                </a:solidFill>
              </a:rPr>
              <a:t>풀스택</a:t>
            </a:r>
            <a:r>
              <a:rPr lang="ko-KR" altLang="en-US" sz="2000" dirty="0">
                <a:solidFill>
                  <a:srgbClr val="002060"/>
                </a:solidFill>
              </a:rPr>
              <a:t> 웹 개발자 양성 부트캠프 </a:t>
            </a:r>
            <a:r>
              <a:rPr lang="en-US" altLang="ko-KR" sz="2000" dirty="0">
                <a:solidFill>
                  <a:srgbClr val="002060"/>
                </a:solidFill>
              </a:rPr>
              <a:t>3</a:t>
            </a:r>
            <a:r>
              <a:rPr lang="ko-KR" altLang="en-US" sz="2000" dirty="0">
                <a:solidFill>
                  <a:srgbClr val="002060"/>
                </a:solidFill>
              </a:rPr>
              <a:t>기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8A5E09-36A1-223D-DD0C-C459BA2BC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90" y="2280637"/>
            <a:ext cx="2182320" cy="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15E24-0D95-7F31-DE2F-79E72424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DDL - </a:t>
            </a:r>
            <a:r>
              <a:rPr lang="en-US" altLang="ko-KR" b="1" dirty="0"/>
              <a:t>CREATE</a:t>
            </a:r>
            <a:endParaRPr lang="ko-KR" altLang="en-US" b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887A1-F672-852B-C220-C039ECE3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41E9-205E-44A6-9E8F-DBCDB4EB3076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99BE0A-17A3-2E4F-8209-553E0DB0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04488B-D162-A66C-DB69-B97438A2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84" y="2252773"/>
            <a:ext cx="6730632" cy="23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7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A75E8-6FA6-E253-4F2E-FA39BF5E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DDL - </a:t>
            </a:r>
            <a:r>
              <a:rPr lang="en-US" altLang="ko-KR" b="1" dirty="0"/>
              <a:t>ALTER</a:t>
            </a:r>
            <a:endParaRPr lang="ko-KR" altLang="en-US" b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9BD47-135C-5598-ADE9-4DAC0A48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EC450-087E-439D-A11F-6B4328F1E78B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B5B7AF-5E33-6501-D1C9-9785814F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B8071-5E25-9305-94C7-7CC91797E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테이블의 특정 컬럼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b="1" dirty="0"/>
              <a:t>삭제</a:t>
            </a:r>
            <a:r>
              <a:rPr lang="ko-KR" altLang="en-US" dirty="0"/>
              <a:t>하거나 </a:t>
            </a:r>
            <a:r>
              <a:rPr lang="ko-KR" altLang="en-US" b="1" dirty="0"/>
              <a:t>추가</a:t>
            </a:r>
            <a:r>
              <a:rPr lang="en-US" altLang="ko-KR" dirty="0"/>
              <a:t>, </a:t>
            </a:r>
            <a:r>
              <a:rPr lang="ko-KR" altLang="en-US" b="1" dirty="0"/>
              <a:t>변경</a:t>
            </a:r>
            <a:r>
              <a:rPr lang="ko-KR" altLang="en-US" dirty="0"/>
              <a:t>할 때 사용하는 명령어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903D2C-DF71-10E2-DAAE-6DF60AAA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416" y="2317377"/>
            <a:ext cx="5879167" cy="335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2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1509B-A956-42E7-F5E1-5A9F3FD5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DDL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b="1" dirty="0"/>
              <a:t>DROP</a:t>
            </a:r>
            <a:r>
              <a:rPr lang="en-US" altLang="ko-KR" dirty="0"/>
              <a:t> vs. </a:t>
            </a:r>
            <a:r>
              <a:rPr lang="en-US" altLang="ko-KR" b="1" dirty="0"/>
              <a:t>TRUNCATE</a:t>
            </a:r>
            <a:endParaRPr lang="ko-KR" altLang="en-US" b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DDAEB9-0778-38A6-5A33-A089C23C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296B-9CFC-41FD-98A0-382CC57AE281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DE0A16-B0DE-56A3-C030-F4F4F38F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02ECC-359E-8972-28EB-037F17C95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8"/>
          <a:stretch/>
        </p:blipFill>
        <p:spPr>
          <a:xfrm>
            <a:off x="953675" y="1590298"/>
            <a:ext cx="4499451" cy="11846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72C5F3-C7D4-2D53-6234-816F411AC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4" r="1542" b="9199"/>
          <a:stretch/>
        </p:blipFill>
        <p:spPr>
          <a:xfrm>
            <a:off x="5768926" y="1590298"/>
            <a:ext cx="5715606" cy="11846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682665-79D3-A0E3-BE1D-B421994CD0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/>
          <a:stretch/>
        </p:blipFill>
        <p:spPr>
          <a:xfrm>
            <a:off x="1485620" y="3871088"/>
            <a:ext cx="9220760" cy="201930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807861C-60E0-A0FF-4C7A-5CE3B68A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692" y="2774911"/>
            <a:ext cx="5323229" cy="13255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테이블 삭제하기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테이블을 잘못 만들었거나 더 이상 필요 없는 경우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602420F-591B-48FB-E591-6D43D4130FBF}"/>
              </a:ext>
            </a:extLst>
          </p:cNvPr>
          <p:cNvSpPr txBox="1">
            <a:spLocks/>
          </p:cNvSpPr>
          <p:nvPr/>
        </p:nvSpPr>
        <p:spPr>
          <a:xfrm>
            <a:off x="5768925" y="2774911"/>
            <a:ext cx="5273199" cy="50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테이블 초기화하기 </a:t>
            </a:r>
            <a:r>
              <a:rPr lang="en-US" altLang="ko-KR" sz="1800" dirty="0"/>
              <a:t>(</a:t>
            </a:r>
            <a:r>
              <a:rPr lang="ko-KR" altLang="en-US" sz="1800" dirty="0"/>
              <a:t>테이블의 모든 행</a:t>
            </a:r>
            <a:r>
              <a:rPr lang="en-US" altLang="ko-KR" sz="1800" dirty="0"/>
              <a:t>(row) </a:t>
            </a:r>
            <a:r>
              <a:rPr lang="ko-KR" altLang="en-US" sz="1800" dirty="0"/>
              <a:t>일괄</a:t>
            </a:r>
            <a:r>
              <a:rPr lang="en-US" altLang="ko-KR" sz="1800" dirty="0"/>
              <a:t> </a:t>
            </a:r>
            <a:r>
              <a:rPr lang="ko-KR" altLang="en-US" sz="1800" dirty="0"/>
              <a:t>삭제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7F06FAA-6BE7-B49D-86A4-2644854DCB3C}"/>
              </a:ext>
            </a:extLst>
          </p:cNvPr>
          <p:cNvSpPr txBox="1">
            <a:spLocks/>
          </p:cNvSpPr>
          <p:nvPr/>
        </p:nvSpPr>
        <p:spPr>
          <a:xfrm>
            <a:off x="6285812" y="5799192"/>
            <a:ext cx="4481576" cy="50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이미지 출처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: https://lee-mandu.tistory.com/476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36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63B45-054A-CE47-FFF6-13EC2E67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공통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D4F9E-2F90-3E20-9799-4D2D1848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CDB4-D8DE-4E16-9715-BFE612F539B4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DF2F6B-FCEE-02CC-BFF8-AA891B32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086D2D-44E5-45AA-7971-8919D6D0B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99"/>
          <a:stretch/>
        </p:blipFill>
        <p:spPr>
          <a:xfrm>
            <a:off x="3952349" y="1137278"/>
            <a:ext cx="4287302" cy="45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3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C8CD4-9251-4E74-A3C8-5CED322C370E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707573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8000" dirty="0">
                <a:highlight>
                  <a:srgbClr val="FFFF00"/>
                </a:highlight>
              </a:rPr>
              <a:t>DML</a:t>
            </a:r>
            <a:endParaRPr lang="ko-KR" altLang="en-US" sz="8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2653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CCB0-69C0-8140-ADD4-48339769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 </a:t>
            </a:r>
            <a:r>
              <a:rPr lang="en-US" altLang="ko-KR" dirty="0"/>
              <a:t>– D</a:t>
            </a:r>
            <a:r>
              <a:rPr lang="en-US" altLang="ko-KR" b="1" dirty="0"/>
              <a:t>M</a:t>
            </a:r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AE654-1BDA-DEC0-226D-4C89F47E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F0AF-F0B4-48E9-9A01-FDA4854FA561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3BA7CB-C6F5-00E2-E9AD-5BDDEF9F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5FC3F-99E6-EA53-0EE4-D86BA911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DML ( Data </a:t>
            </a:r>
            <a:r>
              <a:rPr lang="en-US" altLang="ko-KR" b="1" dirty="0">
                <a:highlight>
                  <a:srgbClr val="FFFF00"/>
                </a:highlight>
              </a:rPr>
              <a:t>Manipulation</a:t>
            </a:r>
            <a:r>
              <a:rPr lang="en-US" altLang="ko-KR" dirty="0"/>
              <a:t> Language )</a:t>
            </a:r>
          </a:p>
          <a:p>
            <a:r>
              <a:rPr lang="ko-KR" altLang="en-US" dirty="0"/>
              <a:t>데이터베이스의 </a:t>
            </a:r>
            <a:r>
              <a:rPr lang="ko-KR" altLang="en-US" b="1" dirty="0"/>
              <a:t>내부 데이터를 관리</a:t>
            </a:r>
            <a:r>
              <a:rPr lang="ko-KR" altLang="en-US" dirty="0"/>
              <a:t>하기 위한 언어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3DE04D-2AB9-A592-3068-6F3E5FBC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40" y="2651126"/>
            <a:ext cx="9952520" cy="33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3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1516A-114F-FCD4-9D91-10C23661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CRUD</a:t>
            </a:r>
            <a:endParaRPr lang="ko-KR" altLang="en-US" b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D48F5-ACD1-9DED-2842-B265D598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AA0D7-E228-4B48-BD94-2A01EDE749A9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714C91-1D36-280E-CFC5-0184C5E99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BA3FD-10BD-CA0D-D034-D3929E864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대부분의 컴퓨터 소프트웨어가 가지는 기본적인 처리 기능</a:t>
            </a:r>
            <a:endParaRPr lang="en-US" altLang="ko-KR" dirty="0"/>
          </a:p>
          <a:p>
            <a:r>
              <a:rPr lang="en-US" altLang="ko-KR" b="1" dirty="0">
                <a:highlight>
                  <a:srgbClr val="FFFF00"/>
                </a:highlight>
              </a:rPr>
              <a:t>C</a:t>
            </a:r>
            <a:r>
              <a:rPr lang="en-US" altLang="ko-KR" dirty="0"/>
              <a:t>reate(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</a:p>
          <a:p>
            <a:r>
              <a:rPr lang="en-US" altLang="ko-KR" b="1" dirty="0">
                <a:highlight>
                  <a:srgbClr val="FFFF00"/>
                </a:highlight>
              </a:rPr>
              <a:t>R</a:t>
            </a:r>
            <a:r>
              <a:rPr lang="en-US" altLang="ko-KR" dirty="0"/>
              <a:t>ead(</a:t>
            </a:r>
            <a:r>
              <a:rPr lang="ko-KR" altLang="en-US" dirty="0"/>
              <a:t>읽기</a:t>
            </a:r>
            <a:r>
              <a:rPr lang="en-US" altLang="ko-KR" dirty="0"/>
              <a:t>)</a:t>
            </a:r>
          </a:p>
          <a:p>
            <a:r>
              <a:rPr lang="en-US" altLang="ko-KR" b="1" dirty="0">
                <a:highlight>
                  <a:srgbClr val="FFFF00"/>
                </a:highlight>
              </a:rPr>
              <a:t>U</a:t>
            </a:r>
            <a:r>
              <a:rPr lang="en-US" altLang="ko-KR" dirty="0"/>
              <a:t>pdate(</a:t>
            </a:r>
            <a:r>
              <a:rPr lang="ko-KR" altLang="en-US" dirty="0"/>
              <a:t>갱신</a:t>
            </a:r>
            <a:r>
              <a:rPr lang="en-US" altLang="ko-KR" dirty="0"/>
              <a:t>)</a:t>
            </a:r>
          </a:p>
          <a:p>
            <a:r>
              <a:rPr lang="en-US" altLang="ko-KR" b="1" dirty="0">
                <a:highlight>
                  <a:srgbClr val="FFFF00"/>
                </a:highlight>
              </a:rPr>
              <a:t>D</a:t>
            </a:r>
            <a:r>
              <a:rPr lang="en-US" altLang="ko-KR" dirty="0"/>
              <a:t>elete(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708498-98D1-C30F-9909-071034D1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54" y="2128376"/>
            <a:ext cx="6526332" cy="33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6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9E719-E48D-1ACB-C0D2-47B007E9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DML - </a:t>
            </a:r>
            <a:r>
              <a:rPr lang="en-US" altLang="ko-KR" b="1" dirty="0"/>
              <a:t>INSERT</a:t>
            </a:r>
            <a:endParaRPr lang="ko-KR" altLang="en-US" b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51115-7AA9-8AA2-363A-33803D7B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EC416-DBE1-4D5A-A318-5072E71984C4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9C0C2-A2CA-A9EC-E5AF-0805CEDF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570164-3439-DCA4-A687-88CBFE55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테이블에 데이터를 </a:t>
            </a:r>
            <a:r>
              <a:rPr lang="ko-KR" altLang="en-US" b="1" dirty="0"/>
              <a:t>추가</a:t>
            </a:r>
            <a:r>
              <a:rPr lang="ko-KR" altLang="en-US" dirty="0"/>
              <a:t>하기 위해 사용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6EAB9E-A8AB-8DAE-EC85-1AF490C10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08" y="2176785"/>
            <a:ext cx="9204152" cy="542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8AD936-801D-8547-2C34-FC5CA6D1C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608" y="2902553"/>
            <a:ext cx="6443945" cy="542648"/>
          </a:xfrm>
          <a:prstGeom prst="rect">
            <a:avLst/>
          </a:prstGeom>
        </p:spPr>
      </p:pic>
      <p:sp>
        <p:nvSpPr>
          <p:cNvPr id="10" name="화살표: 위로 굽음 9">
            <a:extLst>
              <a:ext uri="{FF2B5EF4-FFF2-40B4-BE49-F238E27FC236}">
                <a16:creationId xmlns:a16="http://schemas.microsoft.com/office/drawing/2014/main" id="{71A26C64-FE56-5025-3E84-683436775C50}"/>
              </a:ext>
            </a:extLst>
          </p:cNvPr>
          <p:cNvSpPr/>
          <p:nvPr/>
        </p:nvSpPr>
        <p:spPr>
          <a:xfrm flipH="1">
            <a:off x="5741487" y="3542688"/>
            <a:ext cx="1029098" cy="932894"/>
          </a:xfrm>
          <a:prstGeom prst="bentUpArrow">
            <a:avLst>
              <a:gd name="adj1" fmla="val 25000"/>
              <a:gd name="adj2" fmla="val 32108"/>
              <a:gd name="adj3" fmla="val 25000"/>
            </a:avLst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97DE367-01CF-0876-EEF5-B2206397CE61}"/>
              </a:ext>
            </a:extLst>
          </p:cNvPr>
          <p:cNvSpPr txBox="1">
            <a:spLocks/>
          </p:cNvSpPr>
          <p:nvPr/>
        </p:nvSpPr>
        <p:spPr>
          <a:xfrm>
            <a:off x="6914313" y="4009135"/>
            <a:ext cx="5185935" cy="211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필드를 명시하지 않을 때는 테이블의 모든 컬럼에 값을 추가할 때만 사용할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953106-615A-C1D1-D24D-12EF8CBE9DD8}"/>
              </a:ext>
            </a:extLst>
          </p:cNvPr>
          <p:cNvSpPr txBox="1">
            <a:spLocks/>
          </p:cNvSpPr>
          <p:nvPr/>
        </p:nvSpPr>
        <p:spPr>
          <a:xfrm>
            <a:off x="1184988" y="2211980"/>
            <a:ext cx="1174620" cy="47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/>
              <a:t>방법</a:t>
            </a:r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C646250-1D1F-57F0-FA39-179482993D3D}"/>
              </a:ext>
            </a:extLst>
          </p:cNvPr>
          <p:cNvSpPr txBox="1">
            <a:spLocks/>
          </p:cNvSpPr>
          <p:nvPr/>
        </p:nvSpPr>
        <p:spPr>
          <a:xfrm>
            <a:off x="1184988" y="2934849"/>
            <a:ext cx="1174620" cy="47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/>
              <a:t>방법</a:t>
            </a:r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73814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80884-B1A7-E823-3245-9A5F921A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DML - </a:t>
            </a:r>
            <a:r>
              <a:rPr lang="en-US" altLang="ko-KR" b="1" dirty="0"/>
              <a:t>SELECT</a:t>
            </a:r>
            <a:endParaRPr lang="ko-KR" altLang="en-US" b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E22BB-3921-A323-59AF-143ACE1C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3EDA-427D-43FC-8A26-D7574C01231A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14F26-A0FE-4494-DCA8-EE345450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C8097-66C0-EA23-71B6-E29B44D1A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검색</a:t>
            </a:r>
            <a:r>
              <a:rPr lang="en-US" altLang="ko-KR" dirty="0"/>
              <a:t>(</a:t>
            </a:r>
            <a:r>
              <a:rPr lang="ko-KR" altLang="en-US" dirty="0"/>
              <a:t>조회</a:t>
            </a:r>
            <a:r>
              <a:rPr lang="en-US" altLang="ko-KR" dirty="0"/>
              <a:t>)</a:t>
            </a:r>
            <a:r>
              <a:rPr lang="ko-KR" altLang="en-US" dirty="0"/>
              <a:t>하기 위해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7937A1-065A-8522-CC47-55DB2B16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2036"/>
            <a:ext cx="10558420" cy="173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36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91811-D9B7-9C09-0EBD-8B4240EC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WHERE </a:t>
            </a:r>
            <a:r>
              <a:rPr lang="ko-KR" altLang="en-US" b="1" dirty="0"/>
              <a:t>절 </a:t>
            </a:r>
            <a:r>
              <a:rPr lang="en-US" altLang="ko-KR" dirty="0"/>
              <a:t>- </a:t>
            </a:r>
            <a:r>
              <a:rPr lang="ko-KR" altLang="en-US" dirty="0"/>
              <a:t>비교연산자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E0C70-CC9A-E6B7-FAB9-D4B0AADF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9022-05B4-49BE-AADE-10E2985F07B1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7DF901-BF8E-92CE-5888-A9231408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050BD-5E52-DB4C-C5EE-4DF5E04A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20" y="1898649"/>
            <a:ext cx="8399799" cy="32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9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2828-8EBB-4547-9CD3-57C144261469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483427"/>
            <a:ext cx="8870010" cy="1304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8000" dirty="0">
                <a:highlight>
                  <a:srgbClr val="FFFF00"/>
                </a:highlight>
              </a:rPr>
              <a:t>SQL</a:t>
            </a:r>
            <a:r>
              <a:rPr lang="ko-KR" altLang="en-US" sz="8000" dirty="0">
                <a:highlight>
                  <a:srgbClr val="FFFF00"/>
                </a:highlight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14632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3B33F-ADE0-16BF-260B-0EE67C9F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WHERE </a:t>
            </a:r>
            <a:r>
              <a:rPr lang="ko-KR" altLang="en-US" b="1" dirty="0"/>
              <a:t>절 </a:t>
            </a:r>
            <a:r>
              <a:rPr lang="en-US" altLang="ko-KR" dirty="0"/>
              <a:t>– </a:t>
            </a:r>
            <a:r>
              <a:rPr lang="ko-KR" altLang="en-US" dirty="0"/>
              <a:t>부정연산자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1F142-81EA-2568-97F0-A352D898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BDB3A-3AAA-4FBF-835E-399A9A80BD1D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C0B03D-8E82-D96F-977E-98D78319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47DAE7-CB13-F45D-751C-B459FD29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78" y="2254908"/>
            <a:ext cx="9301843" cy="2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4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6A64F-3A5E-52BA-1F6D-01149FB5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WHERE </a:t>
            </a:r>
            <a:r>
              <a:rPr lang="ko-KR" altLang="en-US" b="1" dirty="0"/>
              <a:t>절 </a:t>
            </a:r>
            <a:r>
              <a:rPr lang="en-US" altLang="ko-KR" dirty="0"/>
              <a:t>– SQL </a:t>
            </a:r>
            <a:r>
              <a:rPr lang="ko-KR" altLang="en-US" dirty="0"/>
              <a:t>연산자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2B91DC-69A1-A0D0-0C15-BDE8AA1A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443C-6D30-41A2-B7D5-19DC757868A0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EFF5DC-1A94-751D-E003-DB795E91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0D2BB5-2EAA-56C1-99BD-2177FAC6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5" y="1975444"/>
            <a:ext cx="10344030" cy="321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0205E-C0F7-D18B-9151-CC6FDAF0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WHERE </a:t>
            </a:r>
            <a:r>
              <a:rPr lang="ko-KR" altLang="en-US" b="1" dirty="0"/>
              <a:t>절 </a:t>
            </a:r>
            <a:r>
              <a:rPr lang="en-US" altLang="ko-KR" dirty="0"/>
              <a:t>– </a:t>
            </a:r>
            <a:r>
              <a:rPr lang="ko-KR" altLang="en-US" dirty="0"/>
              <a:t>논리연산자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3723C-5B46-FD5A-204D-2CD50966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81614-9CB6-4603-8CC3-70D05A38E75A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5CF13E-7252-9567-7110-FAF4B232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64B60-D652-24D9-CA79-527C3D25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0" y="2363795"/>
            <a:ext cx="10966379" cy="21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6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80884-B1A7-E823-3245-9A5F921A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DML – </a:t>
            </a:r>
            <a:r>
              <a:rPr lang="en-US" altLang="ko-KR" b="1" dirty="0"/>
              <a:t>UPDATE</a:t>
            </a:r>
            <a:r>
              <a:rPr lang="en-US" altLang="ko-KR" dirty="0"/>
              <a:t>, </a:t>
            </a:r>
            <a:r>
              <a:rPr lang="en-US" altLang="ko-KR" b="1" dirty="0"/>
              <a:t>DELETE</a:t>
            </a:r>
            <a:endParaRPr lang="ko-KR" altLang="en-US" b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E22BB-3921-A323-59AF-143ACE1C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D3404-3CDA-4CB1-B54F-939D1B1C9FE6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014F26-A0FE-4494-DCA8-EE345450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C8097-66C0-EA23-71B6-E29B44D1A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UPDATE</a:t>
            </a:r>
          </a:p>
          <a:p>
            <a:pPr lvl="1"/>
            <a:r>
              <a:rPr lang="ko-KR" altLang="en-US" dirty="0"/>
              <a:t>데이터를 </a:t>
            </a:r>
            <a:r>
              <a:rPr lang="ko-KR" altLang="en-US" b="1" dirty="0"/>
              <a:t>수정</a:t>
            </a:r>
            <a:r>
              <a:rPr lang="ko-KR" altLang="en-US" dirty="0"/>
              <a:t>하기 위해 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b="1" dirty="0"/>
              <a:t>DELETE</a:t>
            </a:r>
          </a:p>
          <a:p>
            <a:pPr lvl="1"/>
            <a:r>
              <a:rPr lang="ko-KR" altLang="en-US" dirty="0"/>
              <a:t>데이터를 </a:t>
            </a:r>
            <a:r>
              <a:rPr lang="ko-KR" altLang="en-US" b="1" dirty="0"/>
              <a:t>삭제</a:t>
            </a:r>
            <a:r>
              <a:rPr lang="ko-KR" altLang="en-US" dirty="0"/>
              <a:t>하기 위해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E980A-AB33-EBDA-7862-21ED537D6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92" y="2447337"/>
            <a:ext cx="10750521" cy="7800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06E264-FAD2-3F66-9BDF-F52704994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92" y="4733297"/>
            <a:ext cx="8247083" cy="70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1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8CD68-776C-A6CA-15AE-A69148AF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B409A-75D3-96EF-FCB4-E56AAAFDC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6C306-2CB9-44CB-AEC2-5649329245E7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9E66E9-9556-7D24-4289-7731A98B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979DB6-0300-1217-E3CC-C40B8B3E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Structured Query Language </a:t>
            </a:r>
          </a:p>
          <a:p>
            <a:r>
              <a:rPr lang="ko-KR" altLang="en-US" dirty="0"/>
              <a:t>구조적 질의 언어</a:t>
            </a:r>
            <a:endParaRPr lang="en-US" altLang="ko-KR" dirty="0"/>
          </a:p>
          <a:p>
            <a:r>
              <a:rPr lang="ko-KR" altLang="en-US" dirty="0"/>
              <a:t>데이터베이스를 </a:t>
            </a:r>
            <a:r>
              <a:rPr lang="ko-KR" altLang="en-US" b="1" dirty="0"/>
              <a:t>제어하고 관리</a:t>
            </a:r>
            <a:r>
              <a:rPr lang="ko-KR" altLang="en-US" dirty="0"/>
              <a:t>할 수 있는 목적의 </a:t>
            </a:r>
            <a:r>
              <a:rPr lang="ko-KR" altLang="en-US" b="1" dirty="0"/>
              <a:t>프로그래밍 언어</a:t>
            </a:r>
          </a:p>
        </p:txBody>
      </p:sp>
      <p:sp>
        <p:nvSpPr>
          <p:cNvPr id="6" name="구름 5">
            <a:extLst>
              <a:ext uri="{FF2B5EF4-FFF2-40B4-BE49-F238E27FC236}">
                <a16:creationId xmlns:a16="http://schemas.microsoft.com/office/drawing/2014/main" id="{7D929AAA-BB4C-2A5D-F01B-0AC068345313}"/>
              </a:ext>
            </a:extLst>
          </p:cNvPr>
          <p:cNvSpPr/>
          <p:nvPr/>
        </p:nvSpPr>
        <p:spPr>
          <a:xfrm>
            <a:off x="961902" y="3562597"/>
            <a:ext cx="2553195" cy="1282535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D</a:t>
            </a:r>
            <a:r>
              <a:rPr lang="en-US" altLang="ko-KR" sz="2800" b="1" dirty="0"/>
              <a:t>D</a:t>
            </a:r>
            <a:r>
              <a:rPr lang="en-US" altLang="ko-KR" sz="2800" dirty="0"/>
              <a:t>L</a:t>
            </a:r>
            <a:endParaRPr lang="ko-KR" altLang="en-US" dirty="0"/>
          </a:p>
        </p:txBody>
      </p:sp>
      <p:sp>
        <p:nvSpPr>
          <p:cNvPr id="8" name="구름 7">
            <a:extLst>
              <a:ext uri="{FF2B5EF4-FFF2-40B4-BE49-F238E27FC236}">
                <a16:creationId xmlns:a16="http://schemas.microsoft.com/office/drawing/2014/main" id="{39F868BE-C521-BE8B-48DE-E75FD8C76337}"/>
              </a:ext>
            </a:extLst>
          </p:cNvPr>
          <p:cNvSpPr/>
          <p:nvPr/>
        </p:nvSpPr>
        <p:spPr>
          <a:xfrm>
            <a:off x="7481455" y="3562597"/>
            <a:ext cx="2553195" cy="12825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D</a:t>
            </a:r>
            <a:r>
              <a:rPr lang="en-US" altLang="ko-KR" sz="2800" b="1" dirty="0"/>
              <a:t>C</a:t>
            </a:r>
            <a:r>
              <a:rPr lang="en-US" altLang="ko-KR" sz="2800" dirty="0"/>
              <a:t>L</a:t>
            </a:r>
            <a:endParaRPr lang="ko-KR" altLang="en-US" dirty="0"/>
          </a:p>
        </p:txBody>
      </p:sp>
      <p:sp>
        <p:nvSpPr>
          <p:cNvPr id="9" name="구름 8">
            <a:extLst>
              <a:ext uri="{FF2B5EF4-FFF2-40B4-BE49-F238E27FC236}">
                <a16:creationId xmlns:a16="http://schemas.microsoft.com/office/drawing/2014/main" id="{D0C388DB-0CF1-3F13-C14E-9FB27268B0BC}"/>
              </a:ext>
            </a:extLst>
          </p:cNvPr>
          <p:cNvSpPr/>
          <p:nvPr/>
        </p:nvSpPr>
        <p:spPr>
          <a:xfrm>
            <a:off x="4232990" y="4394613"/>
            <a:ext cx="2553195" cy="1282535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D</a:t>
            </a:r>
            <a:r>
              <a:rPr lang="en-US" altLang="ko-KR" sz="2800" b="1" dirty="0"/>
              <a:t>M</a:t>
            </a:r>
            <a:r>
              <a:rPr lang="en-US" altLang="ko-KR" sz="2800" dirty="0"/>
              <a:t>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79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C8CD4-9251-4E74-A3C8-5CED322C370E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707573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8000" dirty="0">
                <a:highlight>
                  <a:srgbClr val="FFFF00"/>
                </a:highlight>
              </a:rPr>
              <a:t>DDL</a:t>
            </a:r>
            <a:endParaRPr lang="ko-KR" altLang="en-US" sz="8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0675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8CD68-776C-A6CA-15AE-A69148AF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문 </a:t>
            </a:r>
            <a:r>
              <a:rPr lang="en-US" altLang="ko-KR" dirty="0"/>
              <a:t>– </a:t>
            </a:r>
            <a:r>
              <a:rPr lang="en-US" altLang="ko-KR" b="1" dirty="0"/>
              <a:t>DDL</a:t>
            </a:r>
            <a:endParaRPr lang="ko-KR" altLang="en-US" b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B409A-75D3-96EF-FCB4-E56AAAFDC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ADF3E-7777-409C-AA97-FD42E401F37E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9E66E9-9556-7D24-4289-7731A98B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979DB6-0300-1217-E3CC-C40B8B3E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DDL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en-US" altLang="ko-KR" b="1" dirty="0">
                <a:highlight>
                  <a:srgbClr val="FFFF00"/>
                </a:highlight>
              </a:rPr>
              <a:t>Definition</a:t>
            </a:r>
            <a:r>
              <a:rPr lang="en-US" altLang="ko-KR" dirty="0"/>
              <a:t> Language )</a:t>
            </a:r>
          </a:p>
          <a:p>
            <a:r>
              <a:rPr lang="ko-KR" altLang="en-US" b="1" dirty="0"/>
              <a:t>데이터베이스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  <a:r>
              <a:rPr lang="ko-KR" altLang="en-US" b="1" dirty="0"/>
              <a:t>테이블</a:t>
            </a:r>
            <a:r>
              <a:rPr lang="ko-KR" altLang="en-US" dirty="0"/>
              <a:t>을 </a:t>
            </a:r>
            <a:r>
              <a:rPr lang="ko-KR" altLang="en-US" b="1" dirty="0">
                <a:highlight>
                  <a:srgbClr val="FFFF00"/>
                </a:highlight>
              </a:rPr>
              <a:t>정의</a:t>
            </a:r>
            <a:r>
              <a:rPr lang="ko-KR" altLang="en-US" dirty="0"/>
              <a:t>하는 언어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3656C4-4362-FD8F-5305-E567E853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46" y="2612752"/>
            <a:ext cx="9860907" cy="34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59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6DB35-9F3A-4B11-487F-5A9C2BB7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DDL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CREATE</a:t>
            </a:r>
            <a:endParaRPr lang="ko-KR" altLang="en-US" b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E529C4-C4AE-6626-CB29-98EEA7921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03D0-1D14-46FA-B7D6-6994AC7C2AFC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FFC7FB-86DD-5930-AC4C-E85C90F7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9944C-E07B-F826-11B8-464CB6D4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데이터베이스 만들기 </a:t>
            </a:r>
            <a:r>
              <a:rPr lang="en-US" altLang="ko-KR" dirty="0"/>
              <a:t>+ </a:t>
            </a:r>
            <a:r>
              <a:rPr lang="ko-KR" altLang="en-US" dirty="0"/>
              <a:t>한글 인코딩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dirty="0"/>
              <a:t>테이블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3DE612-C1B0-341E-F5D9-B33C72E7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03" y="2046007"/>
            <a:ext cx="10820993" cy="5913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B5F8EC-3B79-93BB-BFC6-F62C9313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430" y="3038725"/>
            <a:ext cx="4366316" cy="2065503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A8B0EBB-7D47-AA9F-B823-209EFC28E2A7}"/>
              </a:ext>
            </a:extLst>
          </p:cNvPr>
          <p:cNvSpPr txBox="1">
            <a:spLocks/>
          </p:cNvSpPr>
          <p:nvPr/>
        </p:nvSpPr>
        <p:spPr>
          <a:xfrm>
            <a:off x="6002943" y="1181099"/>
            <a:ext cx="5567081" cy="743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ko-KR" altLang="en-US" sz="1600" dirty="0" err="1">
                <a:highlight>
                  <a:srgbClr val="FFFF00"/>
                </a:highlight>
              </a:rPr>
              <a:t>한글인코딩</a:t>
            </a:r>
            <a:r>
              <a:rPr lang="en-US" altLang="ko-KR" sz="1600" dirty="0">
                <a:highlight>
                  <a:srgbClr val="FFFF00"/>
                </a:highlight>
              </a:rPr>
              <a:t>? 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1600" dirty="0">
                <a:highlight>
                  <a:srgbClr val="FFFF00"/>
                </a:highlight>
              </a:rPr>
              <a:t>프로그래밍 언어는 영어</a:t>
            </a:r>
            <a:r>
              <a:rPr lang="en-US" altLang="ko-KR" sz="1600" dirty="0">
                <a:highlight>
                  <a:srgbClr val="FFFF00"/>
                </a:highlight>
              </a:rPr>
              <a:t> </a:t>
            </a:r>
            <a:r>
              <a:rPr lang="ko-KR" altLang="en-US" sz="1600" dirty="0">
                <a:highlight>
                  <a:srgbClr val="FFFF00"/>
                </a:highlight>
              </a:rPr>
              <a:t>기반이므로 한글을 사용할 수 있도록</a:t>
            </a:r>
            <a:r>
              <a:rPr lang="en-US" altLang="ko-KR" sz="1600" dirty="0">
                <a:highlight>
                  <a:srgbClr val="FFFF00"/>
                </a:highlight>
              </a:rPr>
              <a:t>!!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76F9C47-EA2E-B4F7-3254-80C90E84941A}"/>
              </a:ext>
            </a:extLst>
          </p:cNvPr>
          <p:cNvSpPr txBox="1">
            <a:spLocks/>
          </p:cNvSpPr>
          <p:nvPr/>
        </p:nvSpPr>
        <p:spPr>
          <a:xfrm>
            <a:off x="6118707" y="5505635"/>
            <a:ext cx="5567081" cy="743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ko-KR" altLang="en-US" sz="1600" dirty="0">
                <a:highlight>
                  <a:srgbClr val="FFFF00"/>
                </a:highlight>
              </a:rPr>
              <a:t>주의</a:t>
            </a:r>
            <a:r>
              <a:rPr lang="en-US" altLang="ko-KR" sz="1600" dirty="0">
                <a:highlight>
                  <a:srgbClr val="FFFF00"/>
                </a:highlight>
              </a:rPr>
              <a:t>) </a:t>
            </a:r>
            <a:r>
              <a:rPr lang="ko-KR" altLang="en-US" sz="1600" dirty="0">
                <a:highlight>
                  <a:srgbClr val="FFFF00"/>
                </a:highlight>
              </a:rPr>
              <a:t>명령어 끝에는 </a:t>
            </a:r>
            <a:r>
              <a:rPr lang="ko-KR" altLang="en-US" sz="1600" b="1" dirty="0">
                <a:highlight>
                  <a:srgbClr val="FFFF00"/>
                </a:highlight>
              </a:rPr>
              <a:t>세미콜론</a:t>
            </a:r>
            <a:r>
              <a:rPr lang="en-US" altLang="ko-KR" sz="1600" b="1" dirty="0">
                <a:highlight>
                  <a:srgbClr val="FFFF00"/>
                </a:highlight>
              </a:rPr>
              <a:t>(;)</a:t>
            </a:r>
            <a:r>
              <a:rPr lang="ko-KR" altLang="en-US" sz="1600" dirty="0">
                <a:highlight>
                  <a:srgbClr val="FFFF00"/>
                </a:highlight>
              </a:rPr>
              <a:t>을 </a:t>
            </a:r>
            <a:r>
              <a:rPr lang="ko-KR" altLang="en-US" sz="1600" dirty="0" err="1">
                <a:highlight>
                  <a:srgbClr val="FFFF00"/>
                </a:highlight>
              </a:rPr>
              <a:t>붙여야한다</a:t>
            </a:r>
            <a:r>
              <a:rPr lang="en-US" altLang="ko-KR" sz="1600" dirty="0">
                <a:highlight>
                  <a:srgbClr val="FFFF00"/>
                </a:highlight>
              </a:rPr>
              <a:t>!!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1600" dirty="0">
                <a:highlight>
                  <a:srgbClr val="FFFF00"/>
                </a:highlight>
              </a:rPr>
              <a:t>문장이 끝났음을 알려주기 위함</a:t>
            </a:r>
          </a:p>
        </p:txBody>
      </p:sp>
    </p:spTree>
    <p:extLst>
      <p:ext uri="{BB962C8B-B14F-4D97-AF65-F5344CB8AC3E}">
        <p14:creationId xmlns:p14="http://schemas.microsoft.com/office/powerpoint/2010/main" val="129831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7E800-A3B4-6680-ED8B-5EA7BAC5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문자형</a:t>
            </a:r>
            <a:r>
              <a:rPr lang="ko-KR" altLang="en-US" dirty="0"/>
              <a:t> 데이터 형식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99D8-F31B-CED7-B107-0968E309D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A839-610F-4089-88D8-328123AF3755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C5286D-FDCC-7F00-2336-B318C640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2D742C-43C0-948D-1FE3-0594C3412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93" y="1562873"/>
            <a:ext cx="9717014" cy="37322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D486F29-0EA4-C39C-DBC3-3A0D022F8CA3}"/>
              </a:ext>
            </a:extLst>
          </p:cNvPr>
          <p:cNvSpPr/>
          <p:nvPr/>
        </p:nvSpPr>
        <p:spPr>
          <a:xfrm>
            <a:off x="1231345" y="2437731"/>
            <a:ext cx="1369448" cy="47036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61BA24-3FA0-F55C-7D7D-6B6C3CA1D984}"/>
              </a:ext>
            </a:extLst>
          </p:cNvPr>
          <p:cNvSpPr/>
          <p:nvPr/>
        </p:nvSpPr>
        <p:spPr>
          <a:xfrm>
            <a:off x="1231345" y="3734465"/>
            <a:ext cx="957219" cy="47036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5F48D-F6BA-0437-2932-E0CC8370512D}"/>
              </a:ext>
            </a:extLst>
          </p:cNvPr>
          <p:cNvSpPr/>
          <p:nvPr/>
        </p:nvSpPr>
        <p:spPr>
          <a:xfrm>
            <a:off x="1231344" y="4252113"/>
            <a:ext cx="1774183" cy="47036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83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3AC5A-BB91-CB08-B15E-3B73FCB6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숫자형</a:t>
            </a:r>
            <a:r>
              <a:rPr lang="ko-KR" altLang="en-US" dirty="0"/>
              <a:t> 데이터 형식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ABA23-66A9-61A5-BBD7-60101BC8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00E12-64C1-4540-94FC-85501825C2A6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331AE1-CA34-9719-F134-4BBD3FE2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848C25-F038-52E3-4437-1E596ED8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62" y="1502073"/>
            <a:ext cx="9191076" cy="38538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9A13F1-7B19-190C-F9C9-107BF83E1BB1}"/>
              </a:ext>
            </a:extLst>
          </p:cNvPr>
          <p:cNvSpPr/>
          <p:nvPr/>
        </p:nvSpPr>
        <p:spPr>
          <a:xfrm>
            <a:off x="1378099" y="2841086"/>
            <a:ext cx="825456" cy="47036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12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27F39-1BA2-F24E-66E4-09F6CAC3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날짜형</a:t>
            </a:r>
            <a:r>
              <a:rPr lang="ko-KR" altLang="en-US" dirty="0"/>
              <a:t> 데이터 형식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C314D-C5F6-E3EA-E77C-9A50327BA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1F726-469B-4C7B-AD51-1BCDA1358FDD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596AAB-02CC-8186-B7DB-B9374E1D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E98B24-6FE7-A657-59BF-028C366C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12" y="1819465"/>
            <a:ext cx="9858775" cy="26960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3DF5C3-F907-D331-9231-C06CA1F8A63C}"/>
              </a:ext>
            </a:extLst>
          </p:cNvPr>
          <p:cNvSpPr/>
          <p:nvPr/>
        </p:nvSpPr>
        <p:spPr>
          <a:xfrm>
            <a:off x="1166612" y="1857827"/>
            <a:ext cx="699663" cy="47036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2E005-50E8-2EB7-6F7F-06BBDEDC4898}"/>
              </a:ext>
            </a:extLst>
          </p:cNvPr>
          <p:cNvSpPr/>
          <p:nvPr/>
        </p:nvSpPr>
        <p:spPr>
          <a:xfrm>
            <a:off x="1166612" y="2779435"/>
            <a:ext cx="1126883" cy="47036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73A5C8-8AAA-C40A-EFF0-4C9807BE69B3}"/>
              </a:ext>
            </a:extLst>
          </p:cNvPr>
          <p:cNvSpPr/>
          <p:nvPr/>
        </p:nvSpPr>
        <p:spPr>
          <a:xfrm>
            <a:off x="1166612" y="3273337"/>
            <a:ext cx="1369448" cy="47036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805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3876</TotalTime>
  <Words>392</Words>
  <Application>Microsoft Office PowerPoint</Application>
  <PresentationFormat>와이드스크린</PresentationFormat>
  <Paragraphs>129</Paragraphs>
  <Slides>23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Arial</vt:lpstr>
      <vt:lpstr>맑은 고딕</vt:lpstr>
      <vt:lpstr>Noto Sans KR</vt:lpstr>
      <vt:lpstr>메이플스토리</vt:lpstr>
      <vt:lpstr>1_Office 테마</vt:lpstr>
      <vt:lpstr>PowerPoint 프레젠테이션</vt:lpstr>
      <vt:lpstr>PowerPoint 프레젠테이션</vt:lpstr>
      <vt:lpstr>SQL문</vt:lpstr>
      <vt:lpstr>PowerPoint 프레젠테이션</vt:lpstr>
      <vt:lpstr>SQL문 – DDL</vt:lpstr>
      <vt:lpstr>DDL - CREATE</vt:lpstr>
      <vt:lpstr>문자형 데이터 형식</vt:lpstr>
      <vt:lpstr>숫자형 데이터 형식</vt:lpstr>
      <vt:lpstr>날짜형 데이터 형식</vt:lpstr>
      <vt:lpstr>DDL - CREATE</vt:lpstr>
      <vt:lpstr>DDL - ALTER</vt:lpstr>
      <vt:lpstr>DDL – DROP vs. TRUNCATE</vt:lpstr>
      <vt:lpstr>SQL 공통</vt:lpstr>
      <vt:lpstr>PowerPoint 프레젠테이션</vt:lpstr>
      <vt:lpstr>SQL문 – DML</vt:lpstr>
      <vt:lpstr>CRUD</vt:lpstr>
      <vt:lpstr>DML - INSERT</vt:lpstr>
      <vt:lpstr>DML - SELECT</vt:lpstr>
      <vt:lpstr>WHERE 절 - 비교연산자</vt:lpstr>
      <vt:lpstr>WHERE 절 – 부정연산자</vt:lpstr>
      <vt:lpstr>WHERE 절 – SQL 연산자</vt:lpstr>
      <vt:lpstr>WHERE 절 – 논리연산자</vt:lpstr>
      <vt:lpstr>DML – UPDATE, DELETE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고 서연</cp:lastModifiedBy>
  <cp:revision>946</cp:revision>
  <dcterms:created xsi:type="dcterms:W3CDTF">2022-06-26T11:10:22Z</dcterms:created>
  <dcterms:modified xsi:type="dcterms:W3CDTF">2022-11-03T11:51:34Z</dcterms:modified>
</cp:coreProperties>
</file>